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1224" r:id="rId3"/>
    <p:sldId id="1305" r:id="rId4"/>
    <p:sldId id="1306" r:id="rId5"/>
    <p:sldId id="1307" r:id="rId6"/>
    <p:sldId id="1196" r:id="rId7"/>
    <p:sldId id="1241" r:id="rId8"/>
    <p:sldId id="1242" r:id="rId9"/>
    <p:sldId id="1243" r:id="rId10"/>
    <p:sldId id="1251" r:id="rId11"/>
    <p:sldId id="1286" r:id="rId12"/>
    <p:sldId id="1291" r:id="rId13"/>
    <p:sldId id="1290" r:id="rId14"/>
    <p:sldId id="1285" r:id="rId15"/>
    <p:sldId id="1244" r:id="rId16"/>
    <p:sldId id="1245" r:id="rId17"/>
    <p:sldId id="1246" r:id="rId18"/>
    <p:sldId id="1247" r:id="rId19"/>
    <p:sldId id="1298" r:id="rId20"/>
    <p:sldId id="1299" r:id="rId21"/>
    <p:sldId id="1300" r:id="rId22"/>
    <p:sldId id="1248" r:id="rId23"/>
    <p:sldId id="1213" r:id="rId24"/>
    <p:sldId id="1252" r:id="rId25"/>
    <p:sldId id="1283" r:id="rId26"/>
    <p:sldId id="1233" r:id="rId27"/>
    <p:sldId id="1255" r:id="rId28"/>
    <p:sldId id="1236" r:id="rId29"/>
    <p:sldId id="1257" r:id="rId30"/>
    <p:sldId id="1234" r:id="rId31"/>
    <p:sldId id="1279" r:id="rId32"/>
    <p:sldId id="1301" r:id="rId33"/>
    <p:sldId id="1287" r:id="rId34"/>
    <p:sldId id="1295" r:id="rId35"/>
    <p:sldId id="1302" r:id="rId36"/>
    <p:sldId id="1275" r:id="rId37"/>
    <p:sldId id="1276" r:id="rId38"/>
    <p:sldId id="1303" r:id="rId39"/>
    <p:sldId id="1297" r:id="rId40"/>
    <p:sldId id="1304" r:id="rId41"/>
    <p:sldId id="1278" r:id="rId42"/>
    <p:sldId id="1280" r:id="rId43"/>
    <p:sldId id="1218" r:id="rId44"/>
    <p:sldId id="382" r:id="rId45"/>
    <p:sldId id="1271" r:id="rId46"/>
    <p:sldId id="385" r:id="rId47"/>
    <p:sldId id="1277" r:id="rId48"/>
    <p:sldId id="1281" r:id="rId49"/>
    <p:sldId id="1273"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737" autoAdjust="0"/>
  </p:normalViewPr>
  <p:slideViewPr>
    <p:cSldViewPr>
      <p:cViewPr varScale="1">
        <p:scale>
          <a:sx n="64" d="100"/>
          <a:sy n="64" d="100"/>
        </p:scale>
        <p:origin x="912" y="72"/>
      </p:cViewPr>
      <p:guideLst>
        <p:guide orient="horz" pos="2160"/>
        <p:guide pos="2880"/>
      </p:guideLst>
    </p:cSldViewPr>
  </p:slideViewPr>
  <p:outlineViewPr>
    <p:cViewPr>
      <p:scale>
        <a:sx n="33" d="100"/>
        <a:sy n="33" d="100"/>
      </p:scale>
      <p:origin x="0" y="-12091"/>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3.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hyperlink" Target="https://u-tokyo-ac-jp.zoom.us/"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utelecon.adm.u-tokyo.ac.jp/notice/20211110-zo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utelecon.webex.com/"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support.zoom.us/hc/ja/articles/360048660871-%E3%83%9F%E3%83%BC%E3%83%86%E3%82%A3%E3%83%B3%E3%82%B0%E3%81%A7%E3%81%AE%E3%82%A8%E3%83%B3%E3%83%89%E3%83%84%E3%83%BC%E3%82%A8%E3%83%B3%E3%83%89%E6%9A%97%E5%8F%B7%E5%8C%96-E2EE-" TargetMode="External"/><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 Id="rId4"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hyperlink" Target="https://sli.do/"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ffice.com/"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kumimoji="1" lang="ja-JP" altLang="en-US" dirty="0"/>
              <a:t>全学サービスの全体像</a:t>
            </a:r>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lang="en-US" altLang="ja-JP" dirty="0"/>
              <a:t>Firefox, Chrome</a:t>
            </a:r>
            <a:r>
              <a:rPr lang="ja-JP" altLang="en-US" dirty="0"/>
              <a:t>がサポート</a:t>
            </a:r>
            <a:endParaRPr lang="en-US" altLang="ja-JP" dirty="0"/>
          </a:p>
          <a:p>
            <a:pPr lvl="1"/>
            <a:r>
              <a:rPr lang="ja-JP" altLang="en-US" dirty="0"/>
              <a:t>使う</a:t>
            </a:r>
            <a:r>
              <a:rPr kumimoji="1" lang="ja-JP" altLang="en-US" dirty="0"/>
              <a:t>アカウントごとに別プロファイルを作成するのも良いかもしれません</a:t>
            </a:r>
            <a:endParaRPr kumimoji="1" lang="en-US" altLang="ja-JP" dirty="0"/>
          </a:p>
          <a:p>
            <a:r>
              <a:rPr lang="ja-JP" altLang="en-US" dirty="0"/>
              <a:t>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kumimoji="1" lang="ja-JP" altLang="en-US"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2354-62E1-4FCF-917D-BA6BAA2B043C}"/>
              </a:ext>
            </a:extLst>
          </p:cNvPr>
          <p:cNvSpPr>
            <a:spLocks noGrp="1"/>
          </p:cNvSpPr>
          <p:nvPr>
            <p:ph type="title"/>
          </p:nvPr>
        </p:nvSpPr>
        <p:spPr/>
        <p:txBody>
          <a:bodyPr>
            <a:normAutofit/>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132BE0E1-72F3-48C3-8A3F-0AFD594B20BB}"/>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32F6B83C-DA60-42E5-8779-B74CD6DBD7D1}"/>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4D5E8154-793E-42F6-81DF-7663CC22F16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1E68FBBC-83F6-4DCA-8634-801BB8C19D4B}"/>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6" name="グループ化 25">
            <a:extLst>
              <a:ext uri="{FF2B5EF4-FFF2-40B4-BE49-F238E27FC236}">
                <a16:creationId xmlns:a16="http://schemas.microsoft.com/office/drawing/2014/main" id="{1164DAF7-EF2A-4F3D-8D78-DB33ED50BF6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2EF9E38D-DBD3-4AD5-A4CB-FB7407A1D937}"/>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4A7D5C00-A0EB-4B81-8090-4330676F07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2EBEF95C-3984-441C-B52B-B2AE5AF7006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B7A2D4A8-FE36-40EF-8D24-7BA98C6A2672}"/>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10A5B04D-703E-4CF8-8DA3-171743EBBBC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6172AAA0-32EA-4069-B0FD-D51DD0B70FF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3619E9F8-54FA-4CE8-BE0B-BC07F0F5B80C}"/>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679C3BE2-DE40-4262-8420-1B49C61824F8}"/>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E52D5858-25B7-4188-94CF-8C9A3D40473C}"/>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7EE1CFA0-377F-402E-ADB0-898C376944D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12A3D676-4FD8-428D-B94C-8935E46F797D}"/>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EF93CF7A-BA22-4E35-BE9E-8770EF481C8E}"/>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741AFF9F-8519-44F8-9C1C-7F3F195C9972}"/>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691C9DFF-FD9F-40DE-BDF4-65CCF3CEBEF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2A5D1501-2EC1-408C-A40A-E142F3BCE84C}"/>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71D6A6F7-FC39-4020-8696-DE003D9A23EB}"/>
              </a:ext>
            </a:extLst>
          </p:cNvPr>
          <p:cNvSpPr/>
          <p:nvPr/>
        </p:nvSpPr>
        <p:spPr>
          <a:xfrm>
            <a:off x="5004048" y="2860130"/>
            <a:ext cx="1154576"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444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lvl="1">
              <a:lnSpc>
                <a:spcPct val="90000"/>
              </a:lnSpc>
            </a:pPr>
            <a:r>
              <a:rPr lang="ja-JP" altLang="en-US" dirty="0"/>
              <a:t>旧称 </a:t>
            </a:r>
            <a:r>
              <a:rPr lang="en-US" altLang="ja-JP" dirty="0"/>
              <a:t>G Suite</a:t>
            </a:r>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a:t>サインイン</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16</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370442" y="3529866"/>
            <a:ext cx="928539" cy="1077218"/>
          </a:xfrm>
          <a:prstGeom prst="rect">
            <a:avLst/>
          </a:prstGeom>
        </p:spPr>
        <p:txBody>
          <a:bodyPr wrap="square">
            <a:spAutoFit/>
          </a:bodyPr>
          <a:lstStyle/>
          <a:p>
            <a:r>
              <a:rPr lang="ja-JP" altLang="en-US" sz="3200" dirty="0"/>
              <a:t>🙇‍♂️</a:t>
            </a:r>
          </a:p>
        </p:txBody>
      </p:sp>
      <p:pic>
        <p:nvPicPr>
          <p:cNvPr id="9" name="図 8">
            <a:extLst>
              <a:ext uri="{FF2B5EF4-FFF2-40B4-BE49-F238E27FC236}">
                <a16:creationId xmlns:a16="http://schemas.microsoft.com/office/drawing/2014/main" id="{3B17B3CD-B505-49CF-9FB5-27673E289E56}"/>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7BD458E-BE49-4E2A-809E-70579510CEDA}"/>
              </a:ext>
            </a:extLst>
          </p:cNvPr>
          <p:cNvSpPr/>
          <p:nvPr/>
        </p:nvSpPr>
        <p:spPr>
          <a:xfrm>
            <a:off x="802838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6072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rgbClr val="00B050"/>
                </a:solidFill>
              </a:rPr>
              <a:t>ファイル共有</a:t>
            </a:r>
            <a:r>
              <a:rPr lang="en-US" altLang="ja-JP" dirty="0">
                <a:solidFill>
                  <a:srgbClr val="00B050"/>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kumimoji="1" lang="en-US" altLang="ja-JP" dirty="0"/>
              <a:t>Web</a:t>
            </a:r>
            <a:r>
              <a:rPr kumimoji="1" lang="ja-JP" altLang="en-US" dirty="0"/>
              <a:t>会議</a:t>
            </a:r>
            <a:r>
              <a:rPr kumimoji="1" lang="en-US" altLang="ja-JP" dirty="0"/>
              <a:t>: Google Meet</a:t>
            </a:r>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2522" y="3692525"/>
            <a:ext cx="3687950" cy="2765963"/>
          </a:xfrm>
          <a:prstGeom prst="rect">
            <a:avLst/>
          </a:prstGeom>
          <a:noFill/>
        </p:spPr>
      </p:pic>
      <p:pic>
        <p:nvPicPr>
          <p:cNvPr id="12" name="図 11">
            <a:extLst>
              <a:ext uri="{FF2B5EF4-FFF2-40B4-BE49-F238E27FC236}">
                <a16:creationId xmlns:a16="http://schemas.microsoft.com/office/drawing/2014/main" id="{77C7F5E5-A79C-41F1-B65A-761C74FE328F}"/>
              </a:ext>
            </a:extLst>
          </p:cNvPr>
          <p:cNvPicPr>
            <a:picLocks noChangeAspect="1"/>
          </p:cNvPicPr>
          <p:nvPr/>
        </p:nvPicPr>
        <p:blipFill>
          <a:blip r:embed="rId3"/>
          <a:stretch>
            <a:fillRect/>
          </a:stretch>
        </p:blipFill>
        <p:spPr>
          <a:xfrm>
            <a:off x="6876256" y="27879"/>
            <a:ext cx="2267744" cy="666872"/>
          </a:xfrm>
          <a:prstGeom prst="rect">
            <a:avLst/>
          </a:prstGeom>
        </p:spPr>
      </p:pic>
    </p:spTree>
    <p:extLst>
      <p:ext uri="{BB962C8B-B14F-4D97-AF65-F5344CB8AC3E}">
        <p14:creationId xmlns:p14="http://schemas.microsoft.com/office/powerpoint/2010/main" val="2373057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kumimoji="1" lang="ja-JP" altLang="en-US" dirty="0"/>
              <a:t>と</a:t>
            </a:r>
            <a:r>
              <a:rPr kumimoji="1" lang="en-US" altLang="ja-JP" dirty="0"/>
              <a:t>G</a:t>
            </a:r>
            <a:r>
              <a:rPr kumimoji="1" lang="ja-JP" altLang="en-US" dirty="0"/>
              <a:t>の一番基本の使い道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メールで添付送信</a:t>
            </a:r>
            <a:r>
              <a:rPr lang="ja-JP" altLang="en-US" dirty="0"/>
              <a:t> </a:t>
            </a:r>
            <a:r>
              <a:rPr lang="ja-JP" altLang="en-US" dirty="0">
                <a:solidFill>
                  <a:srgbClr val="00B050"/>
                </a:solidFill>
                <a:sym typeface="Symbol" panose="05050102010706020507" pitchFamily="18" charset="2"/>
              </a:rPr>
              <a:t> </a:t>
            </a:r>
            <a:r>
              <a:rPr lang="ja-JP" altLang="en-US" dirty="0">
                <a:solidFill>
                  <a:srgbClr val="00B050"/>
                </a:solidFill>
              </a:rPr>
              <a:t>ドキュメントの共有</a:t>
            </a:r>
            <a:endParaRPr lang="en-US" altLang="ja-JP" dirty="0">
              <a:solidFill>
                <a:srgbClr val="00B050"/>
              </a:solidFill>
            </a:endParaRPr>
          </a:p>
          <a:p>
            <a:r>
              <a:rPr lang="ja-JP" altLang="en-US" dirty="0"/>
              <a:t>以下のような場面で「ドキュメントの共有が正解かも」と考え直す</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の会議資料（</a:t>
            </a:r>
            <a:r>
              <a:rPr lang="ja-JP" altLang="en-US" dirty="0">
                <a:sym typeface="Symbol" panose="05050102010706020507" pitchFamily="18" charset="2"/>
              </a:rPr>
              <a:t></a:t>
            </a:r>
            <a:r>
              <a:rPr lang="ja-JP" altLang="en-US" dirty="0"/>
              <a:t>フォルダを共有）</a:t>
            </a:r>
            <a:endParaRPr lang="en-US" altLang="ja-JP" dirty="0"/>
          </a:p>
          <a:p>
            <a:pPr lvl="1"/>
            <a:r>
              <a:rPr lang="ja-JP" altLang="en-US" dirty="0">
                <a:solidFill>
                  <a:srgbClr val="00B050"/>
                </a:solidFill>
              </a:rPr>
              <a:t>固定メンバー</a:t>
            </a:r>
            <a:r>
              <a:rPr lang="ja-JP" altLang="en-US" dirty="0"/>
              <a:t>での</a:t>
            </a:r>
            <a:r>
              <a:rPr lang="ja-JP" altLang="en-US" dirty="0">
                <a:solidFill>
                  <a:srgbClr val="00B050"/>
                </a:solidFill>
              </a:rPr>
              <a:t>定期的</a:t>
            </a:r>
            <a:r>
              <a:rPr lang="ja-JP" altLang="en-US" dirty="0"/>
              <a:t>な会議資料（専攻会議、教授会）</a:t>
            </a:r>
            <a:endParaRPr lang="en-US" altLang="ja-JP" dirty="0"/>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267957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FBC1F-6268-42C1-BCE7-32B687FA860C}"/>
              </a:ext>
            </a:extLst>
          </p:cNvPr>
          <p:cNvSpPr>
            <a:spLocks noGrp="1"/>
          </p:cNvSpPr>
          <p:nvPr>
            <p:ph type="title"/>
          </p:nvPr>
        </p:nvSpPr>
        <p:spPr/>
        <p:txBody>
          <a:bodyPr/>
          <a:lstStyle/>
          <a:p>
            <a:r>
              <a:rPr lang="ja-JP" altLang="en-US" dirty="0"/>
              <a:t>本パートの目的</a:t>
            </a:r>
            <a:endParaRPr kumimoji="1" lang="ja-JP" altLang="en-US" dirty="0"/>
          </a:p>
        </p:txBody>
      </p:sp>
      <p:sp>
        <p:nvSpPr>
          <p:cNvPr id="4" name="日付プレースホルダー 3">
            <a:extLst>
              <a:ext uri="{FF2B5EF4-FFF2-40B4-BE49-F238E27FC236}">
                <a16:creationId xmlns:a16="http://schemas.microsoft.com/office/drawing/2014/main" id="{AB6B133B-3415-4596-8A8F-25F87D3F64D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DF25095-7EE2-452C-988D-2AD6A3CC7F6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38A35F17-86F4-49BB-BFE5-AE9262966266}"/>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32" name="グループ化 31">
            <a:extLst>
              <a:ext uri="{FF2B5EF4-FFF2-40B4-BE49-F238E27FC236}">
                <a16:creationId xmlns:a16="http://schemas.microsoft.com/office/drawing/2014/main" id="{D06BFB7A-4152-4FFC-BB71-133EA9B7E575}"/>
              </a:ext>
            </a:extLst>
          </p:cNvPr>
          <p:cNvGrpSpPr/>
          <p:nvPr/>
        </p:nvGrpSpPr>
        <p:grpSpPr>
          <a:xfrm>
            <a:off x="1173765" y="4120489"/>
            <a:ext cx="7286315" cy="2133229"/>
            <a:chOff x="1173765" y="3823228"/>
            <a:chExt cx="7286315" cy="2133229"/>
          </a:xfrm>
        </p:grpSpPr>
        <p:grpSp>
          <p:nvGrpSpPr>
            <p:cNvPr id="7" name="グループ化 39">
              <a:extLst>
                <a:ext uri="{FF2B5EF4-FFF2-40B4-BE49-F238E27FC236}">
                  <a16:creationId xmlns:a16="http://schemas.microsoft.com/office/drawing/2014/main" id="{35457BD8-17C8-4085-8C7F-3C13A9586052}"/>
                </a:ext>
              </a:extLst>
            </p:cNvPr>
            <p:cNvGrpSpPr/>
            <p:nvPr/>
          </p:nvGrpSpPr>
          <p:grpSpPr>
            <a:xfrm>
              <a:off x="1173765" y="3823228"/>
              <a:ext cx="7286315" cy="2133229"/>
              <a:chOff x="179512" y="3599999"/>
              <a:chExt cx="8856984" cy="3141369"/>
            </a:xfrm>
          </p:grpSpPr>
          <p:sp>
            <p:nvSpPr>
              <p:cNvPr id="8" name="正方形/長方形 4">
                <a:extLst>
                  <a:ext uri="{FF2B5EF4-FFF2-40B4-BE49-F238E27FC236}">
                    <a16:creationId xmlns:a16="http://schemas.microsoft.com/office/drawing/2014/main" id="{BD72615A-82C7-4BC3-9356-C7A81A1E1D99}"/>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2B15E6E8-4E98-46AF-8687-138F046880D7}"/>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7992FB06-C374-4B3F-B4E4-7331B12A4F07}"/>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42680443-C122-46E0-98D7-E3780861AF45}"/>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F3330AE5-64BC-4D94-8208-054DE9BDDFC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8BAECA23-97E5-4F6F-99DF-437411697E2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37640649-2B3A-4532-9FD1-AD4C7287AF9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8A2FA35-5D78-4A54-B8CA-80B7A41E4C8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6A300C59-D434-4420-867B-0C48F100AC6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D361EA88-D800-41CD-90A8-345968CD21C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939D03DF-ADD8-40A5-BDCC-EAF51CF4ED3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A6B02B68-EA0F-4A89-ABEB-C639C3E10A8B}"/>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057FD8B-6EF2-4CE2-B8CF-917B7F4B559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3" name="四角形: 角を丸くする 26">
              <a:extLst>
                <a:ext uri="{FF2B5EF4-FFF2-40B4-BE49-F238E27FC236}">
                  <a16:creationId xmlns:a16="http://schemas.microsoft.com/office/drawing/2014/main" id="{5A459DFA-A292-4CCC-B19F-92732FBC5EDB}"/>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grpSp>
        <p:nvGrpSpPr>
          <p:cNvPr id="63" name="グループ化 62">
            <a:extLst>
              <a:ext uri="{FF2B5EF4-FFF2-40B4-BE49-F238E27FC236}">
                <a16:creationId xmlns:a16="http://schemas.microsoft.com/office/drawing/2014/main" id="{99F187FA-005A-49EF-81C9-2AB7298A4721}"/>
              </a:ext>
            </a:extLst>
          </p:cNvPr>
          <p:cNvGrpSpPr/>
          <p:nvPr/>
        </p:nvGrpSpPr>
        <p:grpSpPr>
          <a:xfrm>
            <a:off x="1192334" y="4165486"/>
            <a:ext cx="6893096" cy="1984439"/>
            <a:chOff x="1192334" y="4149080"/>
            <a:chExt cx="6893096" cy="1984439"/>
          </a:xfrm>
        </p:grpSpPr>
        <p:pic>
          <p:nvPicPr>
            <p:cNvPr id="54" name="図 53" descr="文字が書かれている&#10;&#10;低い精度で自動的に生成された説明">
              <a:extLst>
                <a:ext uri="{FF2B5EF4-FFF2-40B4-BE49-F238E27FC236}">
                  <a16:creationId xmlns:a16="http://schemas.microsoft.com/office/drawing/2014/main" id="{A2156905-F1E3-4790-9B80-CA919C55AB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2334" y="4149080"/>
              <a:ext cx="633110" cy="194946"/>
            </a:xfrm>
            <a:prstGeom prst="rect">
              <a:avLst/>
            </a:prstGeom>
          </p:spPr>
        </p:pic>
        <p:pic>
          <p:nvPicPr>
            <p:cNvPr id="57" name="図 56" descr="文字が書かれている&#10;&#10;低い精度で自動的に生成された説明">
              <a:extLst>
                <a:ext uri="{FF2B5EF4-FFF2-40B4-BE49-F238E27FC236}">
                  <a16:creationId xmlns:a16="http://schemas.microsoft.com/office/drawing/2014/main" id="{30762AC2-96A0-4F57-ABF8-65A1082FD69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3768" y="4149080"/>
              <a:ext cx="633110" cy="194946"/>
            </a:xfrm>
            <a:prstGeom prst="rect">
              <a:avLst/>
            </a:prstGeom>
          </p:spPr>
        </p:pic>
        <p:pic>
          <p:nvPicPr>
            <p:cNvPr id="58" name="図 57" descr="文字が書かれている&#10;&#10;低い精度で自動的に生成された説明">
              <a:extLst>
                <a:ext uri="{FF2B5EF4-FFF2-40B4-BE49-F238E27FC236}">
                  <a16:creationId xmlns:a16="http://schemas.microsoft.com/office/drawing/2014/main" id="{416A7193-132E-402A-9263-9B3A66CB180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5896" y="4149080"/>
              <a:ext cx="633110" cy="194946"/>
            </a:xfrm>
            <a:prstGeom prst="rect">
              <a:avLst/>
            </a:prstGeom>
          </p:spPr>
        </p:pic>
        <p:pic>
          <p:nvPicPr>
            <p:cNvPr id="59" name="図 58" descr="文字が書かれている&#10;&#10;低い精度で自動的に生成された説明">
              <a:extLst>
                <a:ext uri="{FF2B5EF4-FFF2-40B4-BE49-F238E27FC236}">
                  <a16:creationId xmlns:a16="http://schemas.microsoft.com/office/drawing/2014/main" id="{EC7394E0-3292-4A16-B062-1955001B65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5154" y="4149080"/>
              <a:ext cx="633110" cy="194946"/>
            </a:xfrm>
            <a:prstGeom prst="rect">
              <a:avLst/>
            </a:prstGeom>
          </p:spPr>
        </p:pic>
        <p:pic>
          <p:nvPicPr>
            <p:cNvPr id="60" name="図 59" descr="文字が書かれている&#10;&#10;低い精度で自動的に生成された説明">
              <a:extLst>
                <a:ext uri="{FF2B5EF4-FFF2-40B4-BE49-F238E27FC236}">
                  <a16:creationId xmlns:a16="http://schemas.microsoft.com/office/drawing/2014/main" id="{A374F872-4D05-42E9-A181-4C44019369E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2320" y="4149080"/>
              <a:ext cx="633110" cy="194946"/>
            </a:xfrm>
            <a:prstGeom prst="rect">
              <a:avLst/>
            </a:prstGeom>
          </p:spPr>
        </p:pic>
        <p:pic>
          <p:nvPicPr>
            <p:cNvPr id="62" name="図 61" descr="文字が書かれている&#10;&#10;低い精度で自動的に生成された説明">
              <a:extLst>
                <a:ext uri="{FF2B5EF4-FFF2-40B4-BE49-F238E27FC236}">
                  <a16:creationId xmlns:a16="http://schemas.microsoft.com/office/drawing/2014/main" id="{73D9B717-49DF-4150-9D15-367224090C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872" y="5938573"/>
              <a:ext cx="633110" cy="194946"/>
            </a:xfrm>
            <a:prstGeom prst="rect">
              <a:avLst/>
            </a:prstGeom>
          </p:spPr>
        </p:pic>
      </p:grpSp>
      <p:sp>
        <p:nvSpPr>
          <p:cNvPr id="25" name="コンテンツ プレースホルダー 24">
            <a:extLst>
              <a:ext uri="{FF2B5EF4-FFF2-40B4-BE49-F238E27FC236}">
                <a16:creationId xmlns:a16="http://schemas.microsoft.com/office/drawing/2014/main" id="{83BAA9CC-F677-44C9-AAC2-25D78925DD9F}"/>
              </a:ext>
            </a:extLst>
          </p:cNvPr>
          <p:cNvSpPr>
            <a:spLocks noGrp="1"/>
          </p:cNvSpPr>
          <p:nvPr>
            <p:ph idx="1"/>
          </p:nvPr>
        </p:nvSpPr>
        <p:spPr>
          <a:xfrm>
            <a:off x="457200" y="1268760"/>
            <a:ext cx="8229600" cy="4525963"/>
          </a:xfrm>
        </p:spPr>
        <p:txBody>
          <a:bodyPr/>
          <a:lstStyle/>
          <a:p>
            <a:r>
              <a:rPr lang="en-US" altLang="ja-JP" dirty="0"/>
              <a:t>UTokyo Account</a:t>
            </a:r>
          </a:p>
          <a:p>
            <a:pPr lvl="1"/>
            <a:r>
              <a:rPr lang="ja-JP" altLang="en-US" dirty="0"/>
              <a:t>「シングルサインオン</a:t>
            </a:r>
            <a:r>
              <a:rPr lang="en-US" altLang="ja-JP" dirty="0"/>
              <a:t>(SSO)</a:t>
            </a:r>
            <a:r>
              <a:rPr lang="ja-JP" altLang="en-US" dirty="0"/>
              <a:t>」を理解</a:t>
            </a:r>
            <a:endParaRPr lang="ja-JP" altLang="en-US" sz="3200" dirty="0"/>
          </a:p>
          <a:p>
            <a:pPr lvl="1"/>
            <a:r>
              <a:rPr lang="ja-JP" altLang="en-US" dirty="0"/>
              <a:t>多要素認証</a:t>
            </a:r>
            <a:r>
              <a:rPr lang="ja-JP" altLang="en-US"/>
              <a:t>で安心な毎日</a:t>
            </a:r>
            <a:endParaRPr lang="en-US" altLang="ja-JP" dirty="0"/>
          </a:p>
          <a:p>
            <a:r>
              <a:rPr lang="ja-JP" altLang="en-US" dirty="0"/>
              <a:t>クラウドサービス</a:t>
            </a:r>
            <a:endParaRPr lang="en-US" altLang="ja-JP" dirty="0"/>
          </a:p>
          <a:p>
            <a:r>
              <a:rPr lang="ja-JP" altLang="en-US" dirty="0"/>
              <a:t>オンライン会議</a:t>
            </a:r>
            <a:endParaRPr lang="en-US" altLang="ja-JP" dirty="0"/>
          </a:p>
        </p:txBody>
      </p:sp>
      <p:sp>
        <p:nvSpPr>
          <p:cNvPr id="26" name="四角形: 角を丸くする 25">
            <a:extLst>
              <a:ext uri="{FF2B5EF4-FFF2-40B4-BE49-F238E27FC236}">
                <a16:creationId xmlns:a16="http://schemas.microsoft.com/office/drawing/2014/main" id="{94E30BC6-79AD-4450-838A-75292B53E19A}"/>
              </a:ext>
            </a:extLst>
          </p:cNvPr>
          <p:cNvSpPr/>
          <p:nvPr/>
        </p:nvSpPr>
        <p:spPr>
          <a:xfrm>
            <a:off x="1100269" y="4037952"/>
            <a:ext cx="2459997" cy="1581429"/>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00695477-A6FE-4159-8AF4-936DE095025C}"/>
              </a:ext>
            </a:extLst>
          </p:cNvPr>
          <p:cNvSpPr/>
          <p:nvPr/>
        </p:nvSpPr>
        <p:spPr>
          <a:xfrm>
            <a:off x="6216459" y="4076096"/>
            <a:ext cx="1172383" cy="1543285"/>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BC7D97FD-FB47-4BFD-8224-E2B37ED9A680}"/>
              </a:ext>
            </a:extLst>
          </p:cNvPr>
          <p:cNvSpPr/>
          <p:nvPr/>
        </p:nvSpPr>
        <p:spPr>
          <a:xfrm>
            <a:off x="1100269" y="5810739"/>
            <a:ext cx="7371825" cy="502498"/>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9146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1234B-7A88-4977-9CB2-BC8718690EC2}"/>
              </a:ext>
            </a:extLst>
          </p:cNvPr>
          <p:cNvSpPr>
            <a:spLocks noGrp="1"/>
          </p:cNvSpPr>
          <p:nvPr>
            <p:ph type="title"/>
          </p:nvPr>
        </p:nvSpPr>
        <p:spPr/>
        <p:txBody>
          <a:bodyPr>
            <a:normAutofit/>
          </a:bodyPr>
          <a:lstStyle/>
          <a:p>
            <a:r>
              <a:rPr lang="ja-JP" altLang="en-US" dirty="0"/>
              <a:t>ドキュメント共有を使いこなす</a:t>
            </a:r>
            <a:endParaRPr kumimoji="1" lang="ja-JP" altLang="en-US" dirty="0"/>
          </a:p>
        </p:txBody>
      </p:sp>
      <p:sp>
        <p:nvSpPr>
          <p:cNvPr id="3" name="コンテンツ プレースホルダー 2">
            <a:extLst>
              <a:ext uri="{FF2B5EF4-FFF2-40B4-BE49-F238E27FC236}">
                <a16:creationId xmlns:a16="http://schemas.microsoft.com/office/drawing/2014/main" id="{3E27775D-4DDF-4485-8CDE-4D316F80A72E}"/>
              </a:ext>
            </a:extLst>
          </p:cNvPr>
          <p:cNvSpPr>
            <a:spLocks noGrp="1"/>
          </p:cNvSpPr>
          <p:nvPr>
            <p:ph idx="1"/>
          </p:nvPr>
        </p:nvSpPr>
        <p:spPr/>
        <p:txBody>
          <a:bodyPr>
            <a:normAutofit/>
          </a:bodyPr>
          <a:lstStyle/>
          <a:p>
            <a:r>
              <a:rPr lang="ja-JP" altLang="en-US" dirty="0"/>
              <a:t>メール添付をやめられない（まっとうな）理由は情報漏洩への不安か</a:t>
            </a:r>
            <a:endParaRPr lang="en-US" altLang="ja-JP" dirty="0"/>
          </a:p>
          <a:p>
            <a:r>
              <a:rPr lang="ja-JP" altLang="en-US" dirty="0"/>
              <a:t>共有範囲を理解して設定</a:t>
            </a:r>
            <a:endParaRPr lang="en-US" altLang="ja-JP" dirty="0"/>
          </a:p>
          <a:p>
            <a:pPr lvl="1"/>
            <a:r>
              <a:rPr kumimoji="1" lang="ja-JP" altLang="en-US" dirty="0">
                <a:solidFill>
                  <a:srgbClr val="00B050"/>
                </a:solidFill>
              </a:rPr>
              <a:t>特定の人</a:t>
            </a:r>
            <a:r>
              <a:rPr kumimoji="1" lang="ja-JP" altLang="en-US" dirty="0"/>
              <a:t>を指定</a:t>
            </a:r>
            <a:endParaRPr kumimoji="1" lang="en-US" altLang="ja-JP" dirty="0"/>
          </a:p>
          <a:p>
            <a:pPr lvl="1"/>
            <a:r>
              <a:rPr lang="ja-JP" altLang="en-US" dirty="0">
                <a:solidFill>
                  <a:srgbClr val="00B050"/>
                </a:solidFill>
              </a:rPr>
              <a:t>大学内なら</a:t>
            </a:r>
            <a:r>
              <a:rPr lang="ja-JP" altLang="en-US" dirty="0"/>
              <a:t>誰でも</a:t>
            </a:r>
            <a:endParaRPr lang="en-US" altLang="ja-JP" dirty="0"/>
          </a:p>
          <a:p>
            <a:pPr lvl="1"/>
            <a:r>
              <a:rPr kumimoji="1" lang="ja-JP" altLang="en-US" dirty="0"/>
              <a:t>誰でも</a:t>
            </a:r>
            <a:endParaRPr kumimoji="1" lang="en-US" altLang="ja-JP" dirty="0"/>
          </a:p>
          <a:p>
            <a:r>
              <a:rPr kumimoji="1" lang="ja-JP" altLang="en-US" dirty="0"/>
              <a:t>そのほかの設定</a:t>
            </a:r>
            <a:endParaRPr kumimoji="1" lang="en-US" altLang="ja-JP" dirty="0"/>
          </a:p>
          <a:p>
            <a:pPr lvl="1"/>
            <a:r>
              <a:rPr kumimoji="1" lang="ja-JP" altLang="en-US">
                <a:solidFill>
                  <a:srgbClr val="00B050"/>
                </a:solidFill>
              </a:rPr>
              <a:t>ダウンロード</a:t>
            </a:r>
            <a:r>
              <a:rPr lang="ja-JP" altLang="en-US" dirty="0">
                <a:solidFill>
                  <a:srgbClr val="00B050"/>
                </a:solidFill>
              </a:rPr>
              <a:t>不可</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DE993B99-D5DA-4214-A47B-79D464CDAC1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BD93D34-8156-49F6-BAAE-FB8EB8AA6B6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E8FD0B2-0283-445E-A1D2-A265C20056D5}"/>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
        <p:nvSpPr>
          <p:cNvPr id="7" name="正方形/長方形 6">
            <a:extLst>
              <a:ext uri="{FF2B5EF4-FFF2-40B4-BE49-F238E27FC236}">
                <a16:creationId xmlns:a16="http://schemas.microsoft.com/office/drawing/2014/main" id="{163EF0EB-6787-40ED-88B2-12574D425CF7}"/>
              </a:ext>
            </a:extLst>
          </p:cNvPr>
          <p:cNvSpPr/>
          <p:nvPr/>
        </p:nvSpPr>
        <p:spPr>
          <a:xfrm>
            <a:off x="5621796" y="2430016"/>
            <a:ext cx="3456384" cy="135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固定メンバーでの定期的な会議などではフォルダを一度だけこれで共有設定するのが手間の面でも安全性の面でもおススメ</a:t>
            </a:r>
          </a:p>
        </p:txBody>
      </p:sp>
      <p:cxnSp>
        <p:nvCxnSpPr>
          <p:cNvPr id="9" name="直線コネクタ 8">
            <a:extLst>
              <a:ext uri="{FF2B5EF4-FFF2-40B4-BE49-F238E27FC236}">
                <a16:creationId xmlns:a16="http://schemas.microsoft.com/office/drawing/2014/main" id="{67A01ADA-DB5D-4678-B2C0-1276F2E82FB0}"/>
              </a:ext>
            </a:extLst>
          </p:cNvPr>
          <p:cNvCxnSpPr>
            <a:cxnSpLocks/>
            <a:endCxn id="7" idx="1"/>
          </p:cNvCxnSpPr>
          <p:nvPr/>
        </p:nvCxnSpPr>
        <p:spPr>
          <a:xfrm flipV="1">
            <a:off x="3923928" y="3109528"/>
            <a:ext cx="1697868" cy="1034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CB544A3-0CB9-4564-A6E1-8C4F799453E0}"/>
              </a:ext>
            </a:extLst>
          </p:cNvPr>
          <p:cNvSpPr/>
          <p:nvPr/>
        </p:nvSpPr>
        <p:spPr>
          <a:xfrm>
            <a:off x="6449380" y="3861049"/>
            <a:ext cx="26288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（個人ではなく）大学アカウントの存在意義</a:t>
            </a:r>
          </a:p>
        </p:txBody>
      </p:sp>
      <p:cxnSp>
        <p:nvCxnSpPr>
          <p:cNvPr id="14" name="直線コネクタ 13">
            <a:extLst>
              <a:ext uri="{FF2B5EF4-FFF2-40B4-BE49-F238E27FC236}">
                <a16:creationId xmlns:a16="http://schemas.microsoft.com/office/drawing/2014/main" id="{46134752-DF54-4C6A-9E1A-E7E4D24C374D}"/>
              </a:ext>
            </a:extLst>
          </p:cNvPr>
          <p:cNvCxnSpPr>
            <a:cxnSpLocks/>
            <a:endCxn id="13" idx="1"/>
          </p:cNvCxnSpPr>
          <p:nvPr/>
        </p:nvCxnSpPr>
        <p:spPr>
          <a:xfrm>
            <a:off x="4211960" y="3645025"/>
            <a:ext cx="2237420" cy="6120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C8C0-9E2C-4A43-AD66-0E5C2867E031}"/>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DBCFB098-339F-4381-A46E-CBC362CF7766}"/>
              </a:ext>
            </a:extLst>
          </p:cNvPr>
          <p:cNvSpPr>
            <a:spLocks noGrp="1"/>
          </p:cNvSpPr>
          <p:nvPr>
            <p:ph idx="1"/>
          </p:nvPr>
        </p:nvSpPr>
        <p:spPr/>
        <p:txBody>
          <a:bodyPr/>
          <a:lstStyle/>
          <a:p>
            <a:r>
              <a:rPr lang="ja-JP" altLang="en-US" dirty="0"/>
              <a:t>サインイン方法</a:t>
            </a:r>
            <a:r>
              <a:rPr lang="en-US" altLang="ja-JP" dirty="0"/>
              <a:t>3</a:t>
            </a:r>
            <a:r>
              <a:rPr lang="ja-JP" altLang="en-US" dirty="0"/>
              <a:t>つ</a:t>
            </a:r>
            <a:endParaRPr lang="en-US" altLang="ja-JP" dirty="0"/>
          </a:p>
          <a:p>
            <a:pPr lvl="1"/>
            <a:r>
              <a:rPr kumimoji="1" lang="ja-JP" altLang="en-US" dirty="0"/>
              <a:t>どれも意味的には同じことをやっています</a:t>
            </a:r>
            <a:endParaRPr kumimoji="1" lang="en-US" altLang="ja-JP" dirty="0"/>
          </a:p>
          <a:p>
            <a:pPr lvl="1"/>
            <a:r>
              <a:rPr kumimoji="1" lang="ja-JP" altLang="en-US" dirty="0"/>
              <a:t>方法</a:t>
            </a:r>
            <a:r>
              <a:rPr kumimoji="1" lang="en-US" altLang="ja-JP" dirty="0"/>
              <a:t>1</a:t>
            </a:r>
            <a:r>
              <a:rPr kumimoji="1" lang="ja-JP" altLang="en-US" dirty="0"/>
              <a:t>がどう見ても簡単ですが、どうなっても戸惑わないよう</a:t>
            </a:r>
            <a:r>
              <a:rPr kumimoji="1" lang="en-US" altLang="ja-JP" dirty="0"/>
              <a:t>3</a:t>
            </a:r>
            <a:r>
              <a:rPr kumimoji="1" lang="ja-JP" altLang="en-US" dirty="0"/>
              <a:t>パターン説明します</a:t>
            </a:r>
          </a:p>
        </p:txBody>
      </p:sp>
      <p:sp>
        <p:nvSpPr>
          <p:cNvPr id="4" name="Date Placeholder 3">
            <a:extLst>
              <a:ext uri="{FF2B5EF4-FFF2-40B4-BE49-F238E27FC236}">
                <a16:creationId xmlns:a16="http://schemas.microsoft.com/office/drawing/2014/main" id="{A33F2879-2CB7-4EB4-9A9C-D5E56BAB8CF4}"/>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87713F20-8BB0-4900-AF09-F7CDD595C60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5AB6DC97-D1CC-4E21-A099-3A143E7FB04E}"/>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26" name="グループ化 25">
            <a:extLst>
              <a:ext uri="{FF2B5EF4-FFF2-40B4-BE49-F238E27FC236}">
                <a16:creationId xmlns:a16="http://schemas.microsoft.com/office/drawing/2014/main" id="{536FBDF0-73DD-41A1-8A11-A387CEFC3B2C}"/>
              </a:ext>
            </a:extLst>
          </p:cNvPr>
          <p:cNvGrpSpPr/>
          <p:nvPr/>
        </p:nvGrpSpPr>
        <p:grpSpPr>
          <a:xfrm>
            <a:off x="1173765" y="3960067"/>
            <a:ext cx="7286315" cy="2133229"/>
            <a:chOff x="1173765" y="3823228"/>
            <a:chExt cx="7286315" cy="2133229"/>
          </a:xfrm>
        </p:grpSpPr>
        <p:grpSp>
          <p:nvGrpSpPr>
            <p:cNvPr id="27" name="グループ化 39">
              <a:extLst>
                <a:ext uri="{FF2B5EF4-FFF2-40B4-BE49-F238E27FC236}">
                  <a16:creationId xmlns:a16="http://schemas.microsoft.com/office/drawing/2014/main" id="{0EC42D0F-9F2D-46A0-BB01-3ACC8A4DA174}"/>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6D6C0748-D2B5-4750-A945-CCDFDB171B2F}"/>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48C62AF1-7087-497D-98AA-668D8F345C8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06FB86F4-AA57-4F14-87C8-F1B258CDCED3}"/>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CDA1D6D8-7D60-4CE6-9ACA-AF09E98653F1}"/>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3EDD854F-6949-446E-B3C0-F3583D447FB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EDCF136E-3765-4C02-B2BC-CF3A3108E52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D356014B-7C88-4674-80EB-33A3D7D7A32E}"/>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1C00BDF0-9043-419A-B9FC-D977CE2ECD6E}"/>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50AA3302-B267-44DA-9CF1-8E216A5816C0}"/>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5A78162F-2CF7-4885-AE8B-63712DCABB04}"/>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059B0FB0-CE2C-457B-9A67-D9E4C0DF2634}"/>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E2EDB6F8-E4FC-4ABA-ADB2-A246C8D8B803}"/>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212CCCE2-CC3B-424A-8C7E-AB4AA73225D8}"/>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B5B78D3B-216A-43E9-9704-3CE86D7FF0D5}"/>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2B86460-D30E-4342-AD89-EEE2638A49D5}"/>
              </a:ext>
            </a:extLst>
          </p:cNvPr>
          <p:cNvSpPr/>
          <p:nvPr/>
        </p:nvSpPr>
        <p:spPr>
          <a:xfrm>
            <a:off x="6267556" y="394025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1353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4175C-7E42-0B2A-0AFE-CCEBBF16C3E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DAEF7A5-F19B-E470-A676-94DB7C141FF8}"/>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C317CC1A-C480-7730-877E-A90044C0F83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D231432-75BE-91E1-1A05-9069CBDEC73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F6755B5-2CBF-1AE0-ED48-ECE6CC95B696}"/>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Tree>
    <p:extLst>
      <p:ext uri="{BB962C8B-B14F-4D97-AF65-F5344CB8AC3E}">
        <p14:creationId xmlns:p14="http://schemas.microsoft.com/office/powerpoint/2010/main" val="262875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solidFill>
                  <a:srgbClr val="C00000"/>
                </a:solidFill>
              </a:rPr>
              <a:t>ウェビナー・大規模ミーティング</a:t>
            </a:r>
            <a:endParaRPr kumimoji="1"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109551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255682064"/>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dirty="0">
                          <a:latin typeface="+mj-ea"/>
                          <a:ea typeface="+mj-ea"/>
                        </a:rPr>
                        <a:t>ミーティング</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1</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922509391"/>
                  </a:ext>
                </a:extLst>
              </a:tr>
              <a:tr h="384401">
                <a:tc>
                  <a:txBody>
                    <a:bodyPr/>
                    <a:lstStyle/>
                    <a:p>
                      <a:r>
                        <a:rPr kumimoji="1" lang="ja-JP" altLang="en-US" sz="2400" dirty="0">
                          <a:latin typeface="+mj-ea"/>
                          <a:ea typeface="+mj-ea"/>
                        </a:rPr>
                        <a:t>ウェビナー</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2</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1639476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a:t>
            </a:r>
            <a:r>
              <a:rPr lang="ja-JP" altLang="en-US"/>
              <a:t>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solidFill>
                  <a:srgbClr val="C00000"/>
                </a:solidFill>
              </a:rPr>
              <a:t>Zoom</a:t>
            </a:r>
            <a:r>
              <a:rPr lang="ja-JP" altLang="en-US" dirty="0">
                <a:solidFill>
                  <a:srgbClr val="C00000"/>
                </a:solidFill>
              </a:rPr>
              <a:t>最近の追加</a:t>
            </a:r>
            <a:r>
              <a:rPr kumimoji="1" lang="ja-JP" altLang="en-US" dirty="0">
                <a:solidFill>
                  <a:srgbClr val="C00000"/>
                </a:solidFill>
              </a:rPr>
              <a:t>機能</a:t>
            </a:r>
            <a:endParaRPr kumimoji="1" lang="en-US" altLang="ja-JP" dirty="0">
              <a:solidFill>
                <a:srgbClr val="C00000"/>
              </a:solidFill>
            </a:endParaRPr>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508677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92500" lnSpcReduction="20000"/>
          </a:bodyPr>
          <a:lstStyle/>
          <a:p>
            <a:r>
              <a:rPr kumimoji="1" lang="en-US" altLang="ja-JP" dirty="0">
                <a:solidFill>
                  <a:srgbClr val="00B050"/>
                </a:solidFill>
              </a:rPr>
              <a:t>End-to-end</a:t>
            </a:r>
            <a:r>
              <a:rPr kumimoji="1" lang="ja-JP" altLang="en-US" dirty="0">
                <a:solidFill>
                  <a:srgbClr val="00B050"/>
                </a:solidFill>
              </a:rPr>
              <a:t>暗号</a:t>
            </a:r>
            <a:r>
              <a:rPr kumimoji="1" lang="ja-JP" altLang="en-US" dirty="0"/>
              <a:t>化</a:t>
            </a:r>
            <a:endParaRPr kumimoji="1" lang="en-US" altLang="ja-JP" dirty="0"/>
          </a:p>
          <a:p>
            <a:pPr lvl="1"/>
            <a:r>
              <a:rPr kumimoji="1" lang="ja-JP" altLang="en-US" dirty="0"/>
              <a:t>特に機密性が要求される会議に有用</a:t>
            </a:r>
            <a:endParaRPr kumimoji="1" lang="en-US" altLang="ja-JP" dirty="0"/>
          </a:p>
          <a:p>
            <a:r>
              <a:rPr lang="ja-JP" altLang="en-US" dirty="0"/>
              <a:t>同時に</a:t>
            </a:r>
            <a:r>
              <a:rPr lang="ja-JP" altLang="en-US" dirty="0">
                <a:solidFill>
                  <a:srgbClr val="00B050"/>
                </a:solidFill>
              </a:rPr>
              <a:t>複数ミーティング</a:t>
            </a:r>
            <a:r>
              <a:rPr lang="ja-JP" altLang="en-US" dirty="0"/>
              <a:t>へ（アプリで）参加</a:t>
            </a:r>
            <a:endParaRPr lang="en-US" altLang="ja-JP" dirty="0"/>
          </a:p>
          <a:p>
            <a:r>
              <a:rPr kumimoji="1" lang="ja-JP" altLang="en-US" dirty="0">
                <a:solidFill>
                  <a:srgbClr val="00B050"/>
                </a:solidFill>
              </a:rPr>
              <a:t>ブレークアウトルームへ画面</a:t>
            </a:r>
            <a:r>
              <a:rPr kumimoji="1" lang="ja-JP" altLang="en-US" dirty="0"/>
              <a:t>共有</a:t>
            </a:r>
            <a:endParaRPr kumimoji="1" lang="en-US" altLang="ja-JP" dirty="0"/>
          </a:p>
          <a:p>
            <a:pPr lvl="1"/>
            <a:r>
              <a:rPr lang="ja-JP" altLang="en-US" dirty="0"/>
              <a:t>グループワークしてる学生に先生から「一斉お知らせ」したいときに有用</a:t>
            </a:r>
            <a:endParaRPr kumimoji="1" lang="en-US" altLang="ja-JP" dirty="0"/>
          </a:p>
          <a:p>
            <a:r>
              <a:rPr lang="ja-JP" altLang="en-US" dirty="0"/>
              <a:t>フォーカスモード</a:t>
            </a:r>
            <a:endParaRPr lang="en-US" altLang="ja-JP" dirty="0"/>
          </a:p>
          <a:p>
            <a:pPr lvl="1"/>
            <a:r>
              <a:rPr kumimoji="1" lang="ja-JP" altLang="en-US" dirty="0"/>
              <a:t>カメラを</a:t>
            </a:r>
            <a:r>
              <a:rPr kumimoji="1" lang="en-US" altLang="ja-JP" dirty="0"/>
              <a:t>ON</a:t>
            </a:r>
            <a:r>
              <a:rPr kumimoji="1" lang="ja-JP" altLang="en-US" dirty="0"/>
              <a:t>にしたときホストしかそれを見れません</a:t>
            </a:r>
            <a:endParaRPr kumimoji="1" lang="en-US" altLang="ja-JP" dirty="0"/>
          </a:p>
          <a:p>
            <a:pPr lvl="1"/>
            <a:r>
              <a:rPr lang="ja-JP" altLang="en-US" dirty="0">
                <a:solidFill>
                  <a:srgbClr val="00B050"/>
                </a:solidFill>
              </a:rPr>
              <a:t>学生にカメラを</a:t>
            </a:r>
            <a:r>
              <a:rPr lang="en-US" altLang="ja-JP" dirty="0">
                <a:solidFill>
                  <a:srgbClr val="00B050"/>
                </a:solidFill>
              </a:rPr>
              <a:t>ON</a:t>
            </a:r>
            <a:r>
              <a:rPr lang="ja-JP" altLang="en-US" dirty="0">
                <a:solidFill>
                  <a:srgbClr val="00B050"/>
                </a:solidFill>
              </a:rPr>
              <a:t>させたいが、全員に顔見せ強制はできない</a:t>
            </a:r>
            <a:r>
              <a:rPr lang="ja-JP" altLang="en-US" dirty="0"/>
              <a:t>という場合に有用</a:t>
            </a:r>
            <a:endParaRPr lang="en-US" altLang="ja-JP" dirty="0"/>
          </a:p>
          <a:p>
            <a:r>
              <a:rPr kumimoji="1" lang="ja-JP" altLang="en-US" dirty="0"/>
              <a:t>説明、使い方はすべて</a:t>
            </a:r>
            <a:r>
              <a:rPr kumimoji="1" lang="ja-JP" altLang="en-US" dirty="0">
                <a:hlinkClick r:id="rId2"/>
              </a:rPr>
              <a:t>こちら</a:t>
            </a:r>
            <a:endParaRPr kumimoji="1" lang="ja-JP" altLang="en-US"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4204F-1091-254E-BBF7-4454E576F7D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94E71E1-F8A4-3681-5161-36B09C577491}"/>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36747347-CF80-05CE-0D89-2936FCF5306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5B5C3B7-D494-616A-2DA4-D67B2B58889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0458585F-7E36-AE55-976A-D0AC5DACE287}"/>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spTree>
    <p:extLst>
      <p:ext uri="{BB962C8B-B14F-4D97-AF65-F5344CB8AC3E}">
        <p14:creationId xmlns:p14="http://schemas.microsoft.com/office/powerpoint/2010/main" val="4003431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rgbClr val="C00000"/>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1956052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kumimoji="1" lang="ja-JP" altLang="en-US" dirty="0"/>
              <a:t>そのうち、古い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ja-JP" altLang="en-US" dirty="0"/>
              <a:t>以下が（そのうち）起きる（実施延期中）</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pPr lvl="1"/>
            <a:r>
              <a:rPr lang="ja-JP" altLang="en-US" dirty="0"/>
              <a:t>接続時に慌てないようこまめな更新が必要</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54EA-0CAB-4EC3-AD70-2737FC06C904}"/>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Content Placeholder 2">
            <a:extLst>
              <a:ext uri="{FF2B5EF4-FFF2-40B4-BE49-F238E27FC236}">
                <a16:creationId xmlns:a16="http://schemas.microsoft.com/office/drawing/2014/main" id="{784507E5-9488-4B4A-BD98-69A06810E36E}"/>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4E0F2F8C-4C87-4F67-B146-E5B9E8B113DD}"/>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C8FC4565-E225-4AB8-917E-4FA7A01BBA6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08D2A71B-4156-4047-8683-1CE960C9CC4B}"/>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27" name="グループ化 26">
            <a:extLst>
              <a:ext uri="{FF2B5EF4-FFF2-40B4-BE49-F238E27FC236}">
                <a16:creationId xmlns:a16="http://schemas.microsoft.com/office/drawing/2014/main" id="{03D724AE-28EE-4062-90BA-E7C863CDE699}"/>
              </a:ext>
            </a:extLst>
          </p:cNvPr>
          <p:cNvGrpSpPr/>
          <p:nvPr/>
        </p:nvGrpSpPr>
        <p:grpSpPr>
          <a:xfrm>
            <a:off x="1173765" y="2879947"/>
            <a:ext cx="7286315" cy="2133229"/>
            <a:chOff x="1173765" y="3823228"/>
            <a:chExt cx="7286315" cy="2133229"/>
          </a:xfrm>
        </p:grpSpPr>
        <p:grpSp>
          <p:nvGrpSpPr>
            <p:cNvPr id="28" name="グループ化 39">
              <a:extLst>
                <a:ext uri="{FF2B5EF4-FFF2-40B4-BE49-F238E27FC236}">
                  <a16:creationId xmlns:a16="http://schemas.microsoft.com/office/drawing/2014/main" id="{13467701-7673-4811-B883-74D24A56F23B}"/>
                </a:ext>
              </a:extLst>
            </p:cNvPr>
            <p:cNvGrpSpPr/>
            <p:nvPr/>
          </p:nvGrpSpPr>
          <p:grpSpPr>
            <a:xfrm>
              <a:off x="1173765" y="3823228"/>
              <a:ext cx="7286315" cy="2133229"/>
              <a:chOff x="179512" y="3599999"/>
              <a:chExt cx="8856984" cy="3141369"/>
            </a:xfrm>
          </p:grpSpPr>
          <p:sp>
            <p:nvSpPr>
              <p:cNvPr id="30" name="正方形/長方形 4">
                <a:extLst>
                  <a:ext uri="{FF2B5EF4-FFF2-40B4-BE49-F238E27FC236}">
                    <a16:creationId xmlns:a16="http://schemas.microsoft.com/office/drawing/2014/main" id="{ED6D0961-6086-40B7-969A-32CC80BB3D3A}"/>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1" name="正方形/長方形 5">
                <a:extLst>
                  <a:ext uri="{FF2B5EF4-FFF2-40B4-BE49-F238E27FC236}">
                    <a16:creationId xmlns:a16="http://schemas.microsoft.com/office/drawing/2014/main" id="{34EB467A-F561-4317-B473-9FC1CF7CD6E8}"/>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正方形/長方形 6">
                <a:extLst>
                  <a:ext uri="{FF2B5EF4-FFF2-40B4-BE49-F238E27FC236}">
                    <a16:creationId xmlns:a16="http://schemas.microsoft.com/office/drawing/2014/main" id="{7B3754E9-2932-4D68-B294-FA49ABC98CE6}"/>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3" name="矢印: 上 11">
                <a:extLst>
                  <a:ext uri="{FF2B5EF4-FFF2-40B4-BE49-F238E27FC236}">
                    <a16:creationId xmlns:a16="http://schemas.microsoft.com/office/drawing/2014/main" id="{7B54D443-B67F-44DE-981E-0BE1E34AC9A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2">
                <a:extLst>
                  <a:ext uri="{FF2B5EF4-FFF2-40B4-BE49-F238E27FC236}">
                    <a16:creationId xmlns:a16="http://schemas.microsoft.com/office/drawing/2014/main" id="{DB33768C-4CE7-4091-9EC7-0546078ADFC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3">
                <a:extLst>
                  <a:ext uri="{FF2B5EF4-FFF2-40B4-BE49-F238E27FC236}">
                    <a16:creationId xmlns:a16="http://schemas.microsoft.com/office/drawing/2014/main" id="{5474423B-3FD0-4772-B204-3BC6625EC9F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4">
                <a:extLst>
                  <a:ext uri="{FF2B5EF4-FFF2-40B4-BE49-F238E27FC236}">
                    <a16:creationId xmlns:a16="http://schemas.microsoft.com/office/drawing/2014/main" id="{8FB99009-4D2C-4672-AEEA-1E424BFBA71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矢印: 上 15">
                <a:extLst>
                  <a:ext uri="{FF2B5EF4-FFF2-40B4-BE49-F238E27FC236}">
                    <a16:creationId xmlns:a16="http://schemas.microsoft.com/office/drawing/2014/main" id="{394975EC-0226-432B-8B5B-D13979484057}"/>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9">
                <a:extLst>
                  <a:ext uri="{FF2B5EF4-FFF2-40B4-BE49-F238E27FC236}">
                    <a16:creationId xmlns:a16="http://schemas.microsoft.com/office/drawing/2014/main" id="{C473AEBA-DBCC-4768-911E-D6EA74F2C65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9" name="正方形/長方形 7">
                <a:extLst>
                  <a:ext uri="{FF2B5EF4-FFF2-40B4-BE49-F238E27FC236}">
                    <a16:creationId xmlns:a16="http://schemas.microsoft.com/office/drawing/2014/main" id="{21D48552-BF14-4504-B3C7-D104BB61C5FA}"/>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40" name="正方形/長方形 8">
                <a:extLst>
                  <a:ext uri="{FF2B5EF4-FFF2-40B4-BE49-F238E27FC236}">
                    <a16:creationId xmlns:a16="http://schemas.microsoft.com/office/drawing/2014/main" id="{7832AF69-EBCD-458A-9417-05280B7A37AB}"/>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1" name="矢印: 上 34">
                <a:extLst>
                  <a:ext uri="{FF2B5EF4-FFF2-40B4-BE49-F238E27FC236}">
                    <a16:creationId xmlns:a16="http://schemas.microsoft.com/office/drawing/2014/main" id="{65D64D38-71DE-4425-AEA3-5CDC7159FD4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正方形/長方形 36">
                <a:extLst>
                  <a:ext uri="{FF2B5EF4-FFF2-40B4-BE49-F238E27FC236}">
                    <a16:creationId xmlns:a16="http://schemas.microsoft.com/office/drawing/2014/main" id="{E29D36A0-53D3-450E-88B6-410103428B6D}"/>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9" name="四角形: 角を丸くする 26">
              <a:extLst>
                <a:ext uri="{FF2B5EF4-FFF2-40B4-BE49-F238E27FC236}">
                  <a16:creationId xmlns:a16="http://schemas.microsoft.com/office/drawing/2014/main" id="{AF44D2BC-E1DF-4E97-840F-0E550815E2E1}"/>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3" name="正方形/長方形 42">
            <a:extLst>
              <a:ext uri="{FF2B5EF4-FFF2-40B4-BE49-F238E27FC236}">
                <a16:creationId xmlns:a16="http://schemas.microsoft.com/office/drawing/2014/main" id="{9BF43D5A-9120-468B-A6AC-1CF056A319A5}"/>
              </a:ext>
            </a:extLst>
          </p:cNvPr>
          <p:cNvSpPr/>
          <p:nvPr/>
        </p:nvSpPr>
        <p:spPr>
          <a:xfrm>
            <a:off x="7409432" y="286013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90507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01764-EA19-425F-AA42-42A4B98335B9}"/>
              </a:ext>
            </a:extLst>
          </p:cNvPr>
          <p:cNvSpPr>
            <a:spLocks noGrp="1"/>
          </p:cNvSpPr>
          <p:nvPr>
            <p:ph type="title"/>
          </p:nvPr>
        </p:nvSpPr>
        <p:spPr/>
        <p:txBody>
          <a:bodyPr/>
          <a:lstStyle/>
          <a:p>
            <a:r>
              <a:rPr kumimoji="1" lang="en-US" altLang="ja-JP" dirty="0"/>
              <a:t>Web</a:t>
            </a:r>
            <a:r>
              <a:rPr kumimoji="1" lang="ja-JP" altLang="en-US" dirty="0"/>
              <a:t>会議比較</a:t>
            </a:r>
          </a:p>
        </p:txBody>
      </p:sp>
      <p:sp>
        <p:nvSpPr>
          <p:cNvPr id="4" name="日付プレースホルダー 3">
            <a:extLst>
              <a:ext uri="{FF2B5EF4-FFF2-40B4-BE49-F238E27FC236}">
                <a16:creationId xmlns:a16="http://schemas.microsoft.com/office/drawing/2014/main" id="{440B48D0-57D6-4428-A9F5-B74FBE12BE9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C3EFCDA-C409-4467-AAEF-9E826C98E79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4934887-D5F2-4C4A-9EC6-EA4C99EF7BDE}"/>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3" name="テキスト プレースホルダー 2">
            <a:extLst>
              <a:ext uri="{FF2B5EF4-FFF2-40B4-BE49-F238E27FC236}">
                <a16:creationId xmlns:a16="http://schemas.microsoft.com/office/drawing/2014/main" id="{44ADEF1B-3A5D-45B5-8CB3-B852AF6D2B3C}"/>
              </a:ext>
            </a:extLst>
          </p:cNvPr>
          <p:cNvSpPr>
            <a:spLocks noGrp="1"/>
          </p:cNvSpPr>
          <p:nvPr>
            <p:ph type="body" idx="4294967295"/>
          </p:nvPr>
        </p:nvSpPr>
        <p:spPr>
          <a:xfrm>
            <a:off x="457200" y="1844824"/>
            <a:ext cx="8507288" cy="4737138"/>
          </a:xfrm>
        </p:spPr>
        <p:txBody>
          <a:bodyPr>
            <a:normAutofit fontScale="92500" lnSpcReduction="10000"/>
          </a:bodyPr>
          <a:lstStyle/>
          <a:p>
            <a:endParaRPr kumimoji="1" lang="en-US" altLang="ja-JP" dirty="0"/>
          </a:p>
          <a:p>
            <a:endParaRPr kumimoji="1" lang="en-US" altLang="ja-JP" dirty="0"/>
          </a:p>
          <a:p>
            <a:endParaRPr kumimoji="1" lang="en-US" altLang="ja-JP" dirty="0"/>
          </a:p>
          <a:p>
            <a:endParaRPr kumimoji="1" lang="en-US" altLang="ja-JP" dirty="0"/>
          </a:p>
          <a:p>
            <a:pPr marL="0" indent="0">
              <a:buNone/>
            </a:pPr>
            <a:endParaRPr kumimoji="1" lang="en-US" altLang="ja-JP" dirty="0"/>
          </a:p>
          <a:p>
            <a:endParaRPr kumimoji="1" lang="en-US" altLang="ja-JP" dirty="0"/>
          </a:p>
          <a:p>
            <a:pPr marL="0" indent="0">
              <a:buNone/>
            </a:pPr>
            <a:endParaRPr kumimoji="1" lang="en-US" altLang="ja-JP" dirty="0"/>
          </a:p>
          <a:p>
            <a:r>
              <a:rPr lang="en-US" altLang="ja-JP" dirty="0">
                <a:solidFill>
                  <a:srgbClr val="00B050"/>
                </a:solidFill>
              </a:rPr>
              <a:t>(*) </a:t>
            </a:r>
            <a:r>
              <a:rPr lang="ja-JP" altLang="en-US" dirty="0"/>
              <a:t>こちらの</a:t>
            </a:r>
            <a:r>
              <a:rPr lang="ja-JP" altLang="en-US" dirty="0">
                <a:hlinkClick r:id="rId2"/>
              </a:rPr>
              <a:t>フォーム</a:t>
            </a:r>
            <a:r>
              <a:rPr lang="ja-JP" altLang="en-US" dirty="0"/>
              <a:t>でウェビナー・大規模会議申請</a:t>
            </a:r>
            <a:endParaRPr lang="en-US" altLang="ja-JP" dirty="0"/>
          </a:p>
        </p:txBody>
      </p:sp>
      <p:graphicFrame>
        <p:nvGraphicFramePr>
          <p:cNvPr id="7" name="表 7">
            <a:extLst>
              <a:ext uri="{FF2B5EF4-FFF2-40B4-BE49-F238E27FC236}">
                <a16:creationId xmlns:a16="http://schemas.microsoft.com/office/drawing/2014/main" id="{39A5C4A1-60C5-4CDD-A9D4-CEE05B18E219}"/>
              </a:ext>
            </a:extLst>
          </p:cNvPr>
          <p:cNvGraphicFramePr>
            <a:graphicFrameLocks noGrp="1"/>
          </p:cNvGraphicFramePr>
          <p:nvPr>
            <p:ph idx="1"/>
            <p:extLst>
              <p:ext uri="{D42A27DB-BD31-4B8C-83A1-F6EECF244321}">
                <p14:modId xmlns:p14="http://schemas.microsoft.com/office/powerpoint/2010/main" val="1022847173"/>
              </p:ext>
            </p:extLst>
          </p:nvPr>
        </p:nvGraphicFramePr>
        <p:xfrm>
          <a:off x="447640" y="1416398"/>
          <a:ext cx="8126494" cy="3734760"/>
        </p:xfrm>
        <a:graphic>
          <a:graphicData uri="http://schemas.openxmlformats.org/drawingml/2006/table">
            <a:tbl>
              <a:tblPr firstRow="1" bandRow="1">
                <a:tableStyleId>{5C22544A-7EE6-4342-B048-85BDC9FD1C3A}</a:tableStyleId>
              </a:tblPr>
              <a:tblGrid>
                <a:gridCol w="2653549">
                  <a:extLst>
                    <a:ext uri="{9D8B030D-6E8A-4147-A177-3AD203B41FA5}">
                      <a16:colId xmlns:a16="http://schemas.microsoft.com/office/drawing/2014/main" val="2166208166"/>
                    </a:ext>
                  </a:extLst>
                </a:gridCol>
                <a:gridCol w="1575545">
                  <a:extLst>
                    <a:ext uri="{9D8B030D-6E8A-4147-A177-3AD203B41FA5}">
                      <a16:colId xmlns:a16="http://schemas.microsoft.com/office/drawing/2014/main" val="612358156"/>
                    </a:ext>
                  </a:extLst>
                </a:gridCol>
                <a:gridCol w="1243851">
                  <a:extLst>
                    <a:ext uri="{9D8B030D-6E8A-4147-A177-3AD203B41FA5}">
                      <a16:colId xmlns:a16="http://schemas.microsoft.com/office/drawing/2014/main" val="2619180082"/>
                    </a:ext>
                  </a:extLst>
                </a:gridCol>
                <a:gridCol w="1409698">
                  <a:extLst>
                    <a:ext uri="{9D8B030D-6E8A-4147-A177-3AD203B41FA5}">
                      <a16:colId xmlns:a16="http://schemas.microsoft.com/office/drawing/2014/main" val="874047997"/>
                    </a:ext>
                  </a:extLst>
                </a:gridCol>
                <a:gridCol w="1243851">
                  <a:extLst>
                    <a:ext uri="{9D8B030D-6E8A-4147-A177-3AD203B41FA5}">
                      <a16:colId xmlns:a16="http://schemas.microsoft.com/office/drawing/2014/main" val="3739433948"/>
                    </a:ext>
                  </a:extLst>
                </a:gridCol>
              </a:tblGrid>
              <a:tr h="427054">
                <a:tc>
                  <a:txBody>
                    <a:bodyPr/>
                    <a:lstStyle/>
                    <a:p>
                      <a:endParaRPr kumimoji="1" lang="ja-JP" altLang="en-US" sz="2100" dirty="0"/>
                    </a:p>
                  </a:txBody>
                  <a:tcPr marL="105301" marR="105301" marT="52651" marB="52651"/>
                </a:tc>
                <a:tc>
                  <a:txBody>
                    <a:bodyPr/>
                    <a:lstStyle/>
                    <a:p>
                      <a:r>
                        <a:rPr kumimoji="1" lang="en-US" altLang="ja-JP" sz="2100" dirty="0"/>
                        <a:t>Zoom</a:t>
                      </a:r>
                      <a:endParaRPr kumimoji="1" lang="ja-JP" altLang="en-US" sz="2100" dirty="0"/>
                    </a:p>
                  </a:txBody>
                  <a:tcPr marL="105301" marR="105301" marT="52651" marB="52651"/>
                </a:tc>
                <a:tc>
                  <a:txBody>
                    <a:bodyPr/>
                    <a:lstStyle/>
                    <a:p>
                      <a:r>
                        <a:rPr kumimoji="1" lang="en-US" altLang="ja-JP" sz="2100" dirty="0" err="1"/>
                        <a:t>Webex</a:t>
                      </a:r>
                      <a:endParaRPr kumimoji="1" lang="ja-JP" altLang="en-US" sz="2100" dirty="0"/>
                    </a:p>
                  </a:txBody>
                  <a:tcPr marL="105301" marR="105301" marT="52651" marB="52651"/>
                </a:tc>
                <a:tc>
                  <a:txBody>
                    <a:bodyPr/>
                    <a:lstStyle/>
                    <a:p>
                      <a:r>
                        <a:rPr kumimoji="1" lang="en-US" altLang="ja-JP" sz="2100" dirty="0"/>
                        <a:t>Meet</a:t>
                      </a:r>
                      <a:endParaRPr kumimoji="1" lang="ja-JP" altLang="en-US" sz="2100" dirty="0"/>
                    </a:p>
                  </a:txBody>
                  <a:tcPr marL="105301" marR="105301" marT="52651" marB="52651"/>
                </a:tc>
                <a:tc>
                  <a:txBody>
                    <a:bodyPr/>
                    <a:lstStyle/>
                    <a:p>
                      <a:r>
                        <a:rPr kumimoji="1" lang="en-US" altLang="ja-JP" sz="2100" dirty="0"/>
                        <a:t>Teams</a:t>
                      </a:r>
                      <a:endParaRPr kumimoji="1" lang="ja-JP" altLang="en-US" sz="2100" dirty="0"/>
                    </a:p>
                  </a:txBody>
                  <a:tcPr marL="105301" marR="105301" marT="52651" marB="52651"/>
                </a:tc>
                <a:extLst>
                  <a:ext uri="{0D108BD9-81ED-4DB2-BD59-A6C34878D82A}">
                    <a16:rowId xmlns:a16="http://schemas.microsoft.com/office/drawing/2014/main" val="3449228270"/>
                  </a:ext>
                </a:extLst>
              </a:tr>
              <a:tr h="427054">
                <a:tc>
                  <a:txBody>
                    <a:bodyPr/>
                    <a:lstStyle/>
                    <a:p>
                      <a:r>
                        <a:rPr kumimoji="1" lang="ja-JP" altLang="en-US" sz="2100" dirty="0"/>
                        <a:t>デフォルト収容人数</a:t>
                      </a:r>
                    </a:p>
                  </a:txBody>
                  <a:tcPr marL="105301" marR="105301" marT="52651" marB="52651"/>
                </a:tc>
                <a:tc>
                  <a:txBody>
                    <a:bodyPr/>
                    <a:lstStyle/>
                    <a:p>
                      <a:pPr algn="ctr"/>
                      <a:r>
                        <a:rPr kumimoji="1" lang="en-US" altLang="ja-JP" sz="2100" dirty="0"/>
                        <a:t>300</a:t>
                      </a:r>
                      <a:r>
                        <a:rPr kumimoji="1" lang="ja-JP" altLang="en-US" sz="2100" dirty="0"/>
                        <a:t> </a:t>
                      </a:r>
                      <a:r>
                        <a:rPr kumimoji="1" lang="en-US" altLang="ja-JP" sz="2100" dirty="0">
                          <a:solidFill>
                            <a:srgbClr val="00B050"/>
                          </a:solidFill>
                        </a:rPr>
                        <a:t>(*)</a:t>
                      </a:r>
                      <a:endParaRPr kumimoji="1" lang="ja-JP" altLang="en-US" sz="2100" dirty="0">
                        <a:solidFill>
                          <a:srgbClr val="00B050"/>
                        </a:solidFill>
                      </a:endParaRPr>
                    </a:p>
                  </a:txBody>
                  <a:tcPr marL="105301" marR="105301" marT="52651" marB="52651"/>
                </a:tc>
                <a:tc>
                  <a:txBody>
                    <a:bodyPr/>
                    <a:lstStyle/>
                    <a:p>
                      <a:pPr algn="ctr"/>
                      <a:r>
                        <a:rPr kumimoji="1" lang="en-US" altLang="ja-JP" sz="2100" dirty="0"/>
                        <a:t>1000</a:t>
                      </a:r>
                      <a:endParaRPr kumimoji="1" lang="ja-JP" altLang="en-US" sz="2100" dirty="0"/>
                    </a:p>
                  </a:txBody>
                  <a:tcPr marL="105301" marR="105301" marT="52651" marB="52651"/>
                </a:tc>
                <a:tc>
                  <a:txBody>
                    <a:bodyPr/>
                    <a:lstStyle/>
                    <a:p>
                      <a:pPr algn="ctr"/>
                      <a:r>
                        <a:rPr kumimoji="1" lang="en-US" altLang="ja-JP" sz="2100" dirty="0"/>
                        <a:t>100</a:t>
                      </a:r>
                      <a:endParaRPr kumimoji="1" lang="ja-JP" altLang="en-US" sz="2100" dirty="0"/>
                    </a:p>
                  </a:txBody>
                  <a:tcPr marL="105301" marR="105301" marT="52651" marB="52651"/>
                </a:tc>
                <a:tc>
                  <a:txBody>
                    <a:bodyPr/>
                    <a:lstStyle/>
                    <a:p>
                      <a:pPr algn="ctr"/>
                      <a:r>
                        <a:rPr kumimoji="1" lang="en-US" altLang="ja-JP" sz="2100" dirty="0"/>
                        <a:t>300</a:t>
                      </a:r>
                      <a:endParaRPr kumimoji="1" lang="ja-JP" altLang="en-US" sz="2100" dirty="0"/>
                    </a:p>
                  </a:txBody>
                  <a:tcPr marL="105301" marR="105301" marT="52651" marB="52651"/>
                </a:tc>
                <a:extLst>
                  <a:ext uri="{0D108BD9-81ED-4DB2-BD59-A6C34878D82A}">
                    <a16:rowId xmlns:a16="http://schemas.microsoft.com/office/drawing/2014/main" val="3454901832"/>
                  </a:ext>
                </a:extLst>
              </a:tr>
              <a:tr h="737107">
                <a:tc>
                  <a:txBody>
                    <a:bodyPr/>
                    <a:lstStyle/>
                    <a:p>
                      <a:r>
                        <a:rPr kumimoji="1" lang="ja-JP" altLang="en-US" sz="2100" dirty="0"/>
                        <a:t>国境問題</a:t>
                      </a:r>
                    </a:p>
                  </a:txBody>
                  <a:tcPr marL="105301" marR="105301" marT="52651" marB="52651"/>
                </a:tc>
                <a:tc>
                  <a:txBody>
                    <a:bodyPr/>
                    <a:lstStyle/>
                    <a:p>
                      <a:r>
                        <a:rPr kumimoji="1" lang="ja-JP" altLang="en-US" sz="2100" dirty="0"/>
                        <a:t>中国でアプリ提供停止</a:t>
                      </a:r>
                    </a:p>
                  </a:txBody>
                  <a:tcPr marL="105301" marR="105301" marT="52651" marB="52651"/>
                </a:tc>
                <a:tc>
                  <a:txBody>
                    <a:bodyPr/>
                    <a:lstStyle/>
                    <a:p>
                      <a:endParaRPr kumimoji="1" lang="ja-JP" altLang="en-US" sz="2100" dirty="0"/>
                    </a:p>
                  </a:txBody>
                  <a:tcPr marL="105301" marR="105301" marT="52651" marB="52651"/>
                </a:tc>
                <a:tc>
                  <a:txBody>
                    <a:bodyPr/>
                    <a:lstStyle/>
                    <a:p>
                      <a:r>
                        <a:rPr kumimoji="1" lang="ja-JP" altLang="en-US" sz="2100" dirty="0"/>
                        <a:t>中国から使えない</a:t>
                      </a:r>
                    </a:p>
                  </a:txBody>
                  <a:tcPr marL="105301" marR="105301" marT="52651" marB="52651"/>
                </a:tc>
                <a:tc>
                  <a:txBody>
                    <a:bodyPr/>
                    <a:lstStyle/>
                    <a:p>
                      <a:endParaRPr kumimoji="1" lang="ja-JP" altLang="en-US" sz="2100" dirty="0"/>
                    </a:p>
                  </a:txBody>
                  <a:tcPr marL="105301" marR="105301" marT="52651" marB="52651"/>
                </a:tc>
                <a:extLst>
                  <a:ext uri="{0D108BD9-81ED-4DB2-BD59-A6C34878D82A}">
                    <a16:rowId xmlns:a16="http://schemas.microsoft.com/office/drawing/2014/main" val="2454443427"/>
                  </a:ext>
                </a:extLst>
              </a:tr>
              <a:tr h="427054">
                <a:tc>
                  <a:txBody>
                    <a:bodyPr/>
                    <a:lstStyle/>
                    <a:p>
                      <a:r>
                        <a:rPr kumimoji="1" lang="en-US" altLang="ja-JP" sz="2100" dirty="0"/>
                        <a:t>E2E </a:t>
                      </a:r>
                      <a:r>
                        <a:rPr kumimoji="1" lang="ja-JP" altLang="en-US" sz="2100" dirty="0"/>
                        <a:t>暗号化</a:t>
                      </a:r>
                    </a:p>
                  </a:txBody>
                  <a:tcPr marL="105301" marR="105301" marT="52651" marB="5265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100" dirty="0">
                          <a:solidFill>
                            <a:srgbClr val="00B050"/>
                          </a:solidFill>
                          <a:hlinkClick r:id="rId3"/>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3049483235"/>
                  </a:ext>
                </a:extLst>
              </a:tr>
              <a:tr h="427054">
                <a:tc>
                  <a:txBody>
                    <a:bodyPr/>
                    <a:lstStyle/>
                    <a:p>
                      <a:r>
                        <a:rPr kumimoji="1" lang="ja-JP" altLang="en-US" sz="2100" dirty="0"/>
                        <a:t>同時に複数参加</a:t>
                      </a:r>
                    </a:p>
                  </a:txBody>
                  <a:tcPr marL="105301" marR="105301" marT="52651" marB="52651"/>
                </a:tc>
                <a:tc>
                  <a:txBody>
                    <a:bodyPr/>
                    <a:lstStyle/>
                    <a:p>
                      <a:pPr algn="ctr"/>
                      <a:r>
                        <a:rPr kumimoji="1" lang="ja-JP" altLang="en-US" sz="2100" dirty="0">
                          <a:hlinkClick r:id="rId4"/>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2008865874"/>
                  </a:ext>
                </a:extLst>
              </a:tr>
              <a:tr h="427054">
                <a:tc>
                  <a:txBody>
                    <a:bodyPr/>
                    <a:lstStyle/>
                    <a:p>
                      <a:r>
                        <a:rPr kumimoji="1" lang="ja-JP" altLang="en-US" sz="2100" dirty="0"/>
                        <a:t>待機室</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547611393"/>
                  </a:ext>
                </a:extLst>
              </a:tr>
              <a:tr h="427054">
                <a:tc>
                  <a:txBody>
                    <a:bodyPr/>
                    <a:lstStyle/>
                    <a:p>
                      <a:r>
                        <a:rPr kumimoji="1" lang="ja-JP" altLang="en-US" sz="2100" dirty="0"/>
                        <a:t>手上げ</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1593239911"/>
                  </a:ext>
                </a:extLst>
              </a:tr>
              <a:tr h="427054">
                <a:tc>
                  <a:txBody>
                    <a:bodyPr/>
                    <a:lstStyle/>
                    <a:p>
                      <a:r>
                        <a:rPr kumimoji="1" lang="ja-JP" altLang="en-US" sz="2100" dirty="0"/>
                        <a:t>投票</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2149888442"/>
                  </a:ext>
                </a:extLst>
              </a:tr>
            </a:tbl>
          </a:graphicData>
        </a:graphic>
      </p:graphicFrame>
    </p:spTree>
    <p:extLst>
      <p:ext uri="{BB962C8B-B14F-4D97-AF65-F5344CB8AC3E}">
        <p14:creationId xmlns:p14="http://schemas.microsoft.com/office/powerpoint/2010/main" val="1450040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ja-JP" altLang="en-US" dirty="0"/>
              <a:t>このたび</a:t>
            </a:r>
            <a:r>
              <a:rPr lang="en-US" altLang="ja-JP" dirty="0"/>
              <a:t>UTokyo Account</a:t>
            </a:r>
            <a:r>
              <a:rPr lang="ja-JP" altLang="en-US" dirty="0"/>
              <a:t>で有料機能が使えるようになりました（</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a:bodyPr>
          <a:lstStyle/>
          <a:p>
            <a:r>
              <a:rPr kumimoji="1" lang="ja-JP" altLang="en-US" dirty="0"/>
              <a:t>多くのシステム（</a:t>
            </a:r>
            <a:r>
              <a:rPr kumimoji="1" lang="en-US" altLang="ja-JP" dirty="0"/>
              <a:t>Google</a:t>
            </a:r>
            <a:r>
              <a:rPr kumimoji="1" lang="ja-JP" altLang="en-US" dirty="0"/>
              <a:t>以外）が</a:t>
            </a:r>
            <a:r>
              <a:rPr kumimoji="1" lang="en-US" altLang="ja-JP" dirty="0"/>
              <a:t>UTokyo Account</a:t>
            </a:r>
            <a:r>
              <a:rPr kumimoji="1" lang="ja-JP" altLang="en-US" dirty="0"/>
              <a:t>だけでつかえます（</a:t>
            </a:r>
            <a:r>
              <a:rPr kumimoji="1" lang="en-US" altLang="ja-JP" dirty="0"/>
              <a:t>SSO</a:t>
            </a:r>
            <a:r>
              <a:rPr kumimoji="1" lang="ja-JP" altLang="en-US" dirty="0"/>
              <a:t>）</a:t>
            </a:r>
            <a:endParaRPr kumimoji="1" lang="en-US" altLang="ja-JP" dirty="0"/>
          </a:p>
          <a:p>
            <a:pPr lvl="1"/>
            <a:r>
              <a:rPr kumimoji="1" lang="ja-JP" altLang="en-US" dirty="0"/>
              <a:t>システムごとに異なる</a:t>
            </a:r>
            <a:r>
              <a:rPr lang="ja-JP" altLang="en-US" dirty="0"/>
              <a:t>名前や</a:t>
            </a:r>
            <a:r>
              <a:rPr kumimoji="1" lang="en-US" altLang="ja-JP" dirty="0"/>
              <a:t>PW</a:t>
            </a:r>
            <a:r>
              <a:rPr lang="ja-JP" altLang="en-US" dirty="0"/>
              <a:t>が不要</a:t>
            </a:r>
            <a:endParaRPr lang="en-US" altLang="ja-JP" dirty="0"/>
          </a:p>
          <a:p>
            <a:pPr lvl="1"/>
            <a:r>
              <a:rPr lang="ja-JP" altLang="en-US" dirty="0"/>
              <a:t>混乱防止のため以下を知っておくのが〇</a:t>
            </a:r>
            <a:endParaRPr lang="en-US" altLang="ja-JP" dirty="0"/>
          </a:p>
          <a:p>
            <a:pPr lvl="2"/>
            <a:r>
              <a:rPr lang="ja-JP" altLang="en-US" dirty="0"/>
              <a:t>ユーザ名：</a:t>
            </a:r>
            <a:r>
              <a:rPr lang="en-US" altLang="ja-JP" dirty="0">
                <a:solidFill>
                  <a:srgbClr val="00B050"/>
                </a:solidFill>
              </a:rPr>
              <a:t>10</a:t>
            </a:r>
            <a:r>
              <a:rPr lang="ja-JP" altLang="en-US" dirty="0">
                <a:solidFill>
                  <a:srgbClr val="00B050"/>
                </a:solidFill>
              </a:rPr>
              <a:t>桁</a:t>
            </a:r>
            <a:r>
              <a:rPr lang="en-US" altLang="ja-JP" dirty="0">
                <a:solidFill>
                  <a:srgbClr val="00B050"/>
                </a:solidFill>
              </a:rPr>
              <a:t>@utac.u-tokyo.ac.jp</a:t>
            </a:r>
          </a:p>
          <a:p>
            <a:pPr lvl="2"/>
            <a:r>
              <a:rPr kumimoji="1" lang="en-US" altLang="ja-JP" dirty="0"/>
              <a:t>Zoom</a:t>
            </a:r>
            <a:r>
              <a:rPr kumimoji="1" lang="ja-JP" altLang="en-US" dirty="0"/>
              <a:t>ドメイン名：</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r>
              <a:rPr kumimoji="1" lang="ja-JP" altLang="en-US" dirty="0"/>
              <a:t>クラウド上のドキュメント共有・カレンダー招待などでプチ</a:t>
            </a:r>
            <a:r>
              <a:rPr kumimoji="1" lang="en-US" altLang="ja-JP" dirty="0"/>
              <a:t>DX</a:t>
            </a:r>
            <a:endParaRPr kumimoji="1" lang="ja-JP" altLang="en-US"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61908-4C48-EBE9-69B6-4485FF58F5F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FB99F34-BBD8-6C0F-CFB4-43264C3EF367}"/>
              </a:ext>
            </a:extLst>
          </p:cNvPr>
          <p:cNvSpPr>
            <a:spLocks noGrp="1"/>
          </p:cNvSpPr>
          <p:nvPr>
            <p:ph idx="1"/>
          </p:nvPr>
        </p:nvSpPr>
        <p:spPr/>
        <p:txBody>
          <a:bodyPr/>
          <a:lstStyle/>
          <a:p>
            <a:r>
              <a:rPr kumimoji="1" lang="ja-JP" altLang="en-US" dirty="0"/>
              <a:t>以降はこれからです（今は前回そのまま）</a:t>
            </a:r>
          </a:p>
        </p:txBody>
      </p:sp>
      <p:sp>
        <p:nvSpPr>
          <p:cNvPr id="4" name="日付プレースホルダー 3">
            <a:extLst>
              <a:ext uri="{FF2B5EF4-FFF2-40B4-BE49-F238E27FC236}">
                <a16:creationId xmlns:a16="http://schemas.microsoft.com/office/drawing/2014/main" id="{F11998BF-6323-F4DD-FDA6-3C8301532D2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B81CF0C-A0DA-F1C2-A094-C498C965133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77ECD80-3C22-955C-C7E7-40EA19F06114}"/>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spTree>
    <p:extLst>
      <p:ext uri="{BB962C8B-B14F-4D97-AF65-F5344CB8AC3E}">
        <p14:creationId xmlns:p14="http://schemas.microsoft.com/office/powerpoint/2010/main" val="828270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Zoom</a:t>
            </a:r>
            <a:endParaRPr lang="en-US" altLang="ja-JP"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grpSp>
        <p:nvGrpSpPr>
          <p:cNvPr id="26" name="グループ化 25">
            <a:extLst>
              <a:ext uri="{FF2B5EF4-FFF2-40B4-BE49-F238E27FC236}">
                <a16:creationId xmlns:a16="http://schemas.microsoft.com/office/drawing/2014/main" id="{7B80D9B7-7638-4397-98F0-3C624D1E792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EE537932-4BA4-4E88-B4F3-BF1F86F58DA8}"/>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20119CF3-A981-41B1-A0DC-A7CF0438297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641A3FDC-D1FE-4F7C-97F7-2F03FBAA2D7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C458B394-AC6F-4AB1-8659-204C332893F8}"/>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68536D88-C5E1-44C4-866C-87D96B180D69}"/>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A408CBBE-E016-49A3-9AA4-B23B83F437DA}"/>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D9D2E1F7-60F4-443F-A257-4727836BC1F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877130E5-B59E-47B6-8AA8-55E7CC4165D4}"/>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6408327F-88EC-472D-8FBD-A7E31E9052BA}"/>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0FD7C605-9B70-446F-8F2A-F2FCD594C83C}"/>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C8F8608B-B89B-422D-A611-A4FC591631D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3E5F36D2-6DE8-4D13-8337-283DCD20A58A}"/>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A4462718-E200-4B36-A859-5F5D7715FA55}"/>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A0286B1B-F6B4-4D30-9760-DC6F94642E22}"/>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DAC9A1A8-EE12-47D9-84FD-958E5EDD2E40}"/>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B48B238-8C48-45DD-8275-577E79A0CCBA}"/>
              </a:ext>
            </a:extLst>
          </p:cNvPr>
          <p:cNvSpPr/>
          <p:nvPr/>
        </p:nvSpPr>
        <p:spPr>
          <a:xfrm>
            <a:off x="3635895" y="2860130"/>
            <a:ext cx="1277141"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95220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rgbClr val="00B050"/>
                </a:solidFill>
              </a:rPr>
              <a:t>ファイル共有</a:t>
            </a:r>
            <a:r>
              <a:rPr lang="en-US" altLang="ja-JP" dirty="0">
                <a:solidFill>
                  <a:srgbClr val="00B050"/>
                </a:solidFill>
              </a:rPr>
              <a:t>: OneDrive</a:t>
            </a:r>
          </a:p>
          <a:p>
            <a:pPr lvl="1"/>
            <a:r>
              <a:rPr kumimoji="1" lang="ja-JP" altLang="en-US" dirty="0"/>
              <a:t>文書作成</a:t>
            </a:r>
            <a:r>
              <a:rPr lang="en-US" altLang="ja-JP" dirty="0"/>
              <a:t>: </a:t>
            </a:r>
            <a:r>
              <a:rPr kumimoji="1" lang="en-US" altLang="ja-JP" dirty="0"/>
              <a:t>Wor</a:t>
            </a:r>
            <a:r>
              <a:rPr lang="en-US" altLang="ja-JP" dirty="0"/>
              <a:t>d, Excel, PowerPoint</a:t>
            </a:r>
          </a:p>
          <a:p>
            <a:pPr lvl="1"/>
            <a:r>
              <a:rPr kumimoji="1" lang="ja-JP" altLang="en-US" dirty="0"/>
              <a:t>アンケート</a:t>
            </a:r>
            <a:r>
              <a:rPr kumimoji="1" lang="en-US" altLang="ja-JP" dirty="0"/>
              <a:t>:</a:t>
            </a:r>
            <a:r>
              <a:rPr kumimoji="1" lang="ja-JP" altLang="en-US" dirty="0"/>
              <a:t> </a:t>
            </a:r>
            <a:r>
              <a:rPr kumimoji="1" lang="en-US" altLang="ja-JP" dirty="0"/>
              <a:t>Forms</a:t>
            </a:r>
          </a:p>
          <a:p>
            <a:pPr lvl="1"/>
            <a:r>
              <a:rPr lang="en-US" altLang="ja-JP" dirty="0">
                <a:solidFill>
                  <a:srgbClr val="00B050"/>
                </a:solidFill>
              </a:rPr>
              <a:t>Web</a:t>
            </a:r>
            <a:r>
              <a:rPr lang="ja-JP" altLang="en-US" dirty="0">
                <a:solidFill>
                  <a:srgbClr val="00B050"/>
                </a:solidFill>
              </a:rPr>
              <a:t>会議</a:t>
            </a:r>
            <a:r>
              <a:rPr lang="en-US" altLang="ja-JP" dirty="0">
                <a:solidFill>
                  <a:srgbClr val="00B050"/>
                </a:solidFill>
              </a:rPr>
              <a:t>, chat, etc.: Teams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pic>
        <p:nvPicPr>
          <p:cNvPr id="9" name="図 8">
            <a:extLst>
              <a:ext uri="{FF2B5EF4-FFF2-40B4-BE49-F238E27FC236}">
                <a16:creationId xmlns:a16="http://schemas.microsoft.com/office/drawing/2014/main" id="{9BCE96FB-55C0-4CD3-AA61-2FA37EB0A41C}"/>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028B7EC3-0CDF-4716-B825-7B03C8E9686E}"/>
              </a:ext>
            </a:extLst>
          </p:cNvPr>
          <p:cNvSpPr/>
          <p:nvPr/>
        </p:nvSpPr>
        <p:spPr>
          <a:xfrm>
            <a:off x="7596336"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95913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6356</TotalTime>
  <Words>3277</Words>
  <Application>Microsoft Office PowerPoint</Application>
  <PresentationFormat>画面に合わせる (4:3)</PresentationFormat>
  <Paragraphs>550</Paragraphs>
  <Slides>49</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全学サービスの全体像</vt:lpstr>
      <vt:lpstr>本パートの目的</vt:lpstr>
      <vt:lpstr>PowerPoint プレゼンテーション</vt:lpstr>
      <vt:lpstr>PowerPoint プレゼンテーション</vt:lpstr>
      <vt:lpstr>PowerPoint プレゼンテーション</vt:lpstr>
      <vt:lpstr>以降の内容</vt:lpstr>
      <vt:lpstr>Microsoft 365</vt:lpstr>
      <vt:lpstr>Microsoft 365</vt:lpstr>
      <vt:lpstr>Microsoftサインイン全パターン</vt:lpstr>
      <vt:lpstr>これはSSOする際の共通パターン</vt:lpstr>
      <vt:lpstr>サインインでありがちなトラブル</vt:lpstr>
      <vt:lpstr>サインイントラブル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MとGの一番基本の使い道</vt:lpstr>
      <vt:lpstr>ドキュメント共有を使いこなす</vt:lpstr>
      <vt:lpstr>ついでにZoom URLも…</vt:lpstr>
      <vt:lpstr>M と G 整理</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そのうち、古いZoomクライアントは使えなくなる件</vt:lpstr>
      <vt:lpstr>最新版にする方法</vt:lpstr>
      <vt:lpstr>Webex</vt:lpstr>
      <vt:lpstr>Webex</vt:lpstr>
      <vt:lpstr>サインイン: 流れ</vt:lpstr>
      <vt:lpstr>Web会議比較</vt:lpstr>
      <vt:lpstr>sli.do</vt:lpstr>
      <vt:lpstr>サインイン方法</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531</cp:revision>
  <dcterms:created xsi:type="dcterms:W3CDTF">2020-09-08T15:01:11Z</dcterms:created>
  <dcterms:modified xsi:type="dcterms:W3CDTF">2022-09-01T06:17:53Z</dcterms:modified>
</cp:coreProperties>
</file>